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64" r:id="rId4"/>
    <p:sldId id="265" r:id="rId5"/>
    <p:sldId id="258" r:id="rId6"/>
    <p:sldId id="261" r:id="rId7"/>
    <p:sldId id="263" r:id="rId8"/>
    <p:sldId id="268" r:id="rId9"/>
    <p:sldId id="266" r:id="rId10"/>
    <p:sldId id="267" r:id="rId11"/>
    <p:sldId id="269" r:id="rId12"/>
    <p:sldId id="274" r:id="rId13"/>
    <p:sldId id="275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E8E2E8"/>
    <a:srgbClr val="917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1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63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8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8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1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6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4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m.hr/kategorija/kvalitetno-novinarstvo-2024/" TargetMode="External"/><Relationship Id="rId2" Type="http://schemas.openxmlformats.org/officeDocument/2006/relationships/hyperlink" Target="https://www.aem.h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m.hr/blog/2020/08/28/podstranica-kvalitetno-novinarstvo-2/" TargetMode="External"/><Relationship Id="rId2" Type="http://schemas.openxmlformats.org/officeDocument/2006/relationships/hyperlink" Target="https://www.aem.hr/blog/2016/11/20/kvalitetno-novinarstvo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em.hr/blog/2023/10/18/kvalitetno-novinarstvo-2023/" TargetMode="External"/><Relationship Id="rId5" Type="http://schemas.openxmlformats.org/officeDocument/2006/relationships/hyperlink" Target="https://www.aem.hr/blog/2022/11/03/kvalitetno-novinarstvo-2022/" TargetMode="External"/><Relationship Id="rId4" Type="http://schemas.openxmlformats.org/officeDocument/2006/relationships/hyperlink" Target="https://www.aem.hr/blog/2021/09/30/kvalitetno-novinarstvo-2021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FDF60C8C-CF93-0ACA-84D0-38FD9EAEA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99" b="15175"/>
          <a:stretch/>
        </p:blipFill>
        <p:spPr>
          <a:xfrm>
            <a:off x="-6772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F58CF-2E0D-D923-AF0D-90FD65D21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18" y="2786990"/>
            <a:ext cx="8734581" cy="2252605"/>
          </a:xfrm>
        </p:spPr>
        <p:txBody>
          <a:bodyPr anchor="ctr">
            <a:normAutofit/>
          </a:bodyPr>
          <a:lstStyle/>
          <a:p>
            <a:r>
              <a:rPr lang="hr-HR" b="1">
                <a:solidFill>
                  <a:srgbClr val="FFFFFF"/>
                </a:solidFill>
                <a:latin typeface="Montserrat" panose="00000500000000000000" pitchFamily="2" charset="-18"/>
              </a:rPr>
              <a:t>PROJEKT POTICANJA NOVINARSKE IZVRSNOSTI</a:t>
            </a:r>
            <a:endParaRPr lang="en-US" b="1" dirty="0">
              <a:solidFill>
                <a:srgbClr val="FFFFFF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57952-013C-D9BC-1F25-3CD68EF23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443" y="4941952"/>
            <a:ext cx="6937081" cy="1100329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  <a:latin typeface="Montserrat" panose="00000500000000000000" pitchFamily="2" charset="-18"/>
              </a:rPr>
              <a:t>Kvalitetno novinarstvo u 2024</a:t>
            </a:r>
            <a:r>
              <a:rPr lang="hr-HR" sz="1600" dirty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1599CA-47F7-AF0E-1D46-086774865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9" y="4736112"/>
            <a:ext cx="3288577" cy="1493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63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61230-330E-46C6-D255-AF4112A8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031617" cy="1339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dirty="0">
                <a:effectLst/>
                <a:latin typeface="Montserrat" panose="00000500000000000000" pitchFamily="2" charset="-18"/>
              </a:rPr>
              <a:t>2021.</a:t>
            </a:r>
            <a:endParaRPr lang="en-US" sz="6000" dirty="0">
              <a:latin typeface="Montserrat" panose="00000500000000000000" pitchFamily="2" charset="-1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2576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06DE68-6B45-46D2-A1F0-11C26433A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r="2213" b="2"/>
          <a:stretch/>
        </p:blipFill>
        <p:spPr bwMode="auto">
          <a:xfrm>
            <a:off x="8010184" y="849841"/>
            <a:ext cx="3610316" cy="5158308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FB18AC-4493-24AF-BE3C-8B3B8BF72CD9}"/>
              </a:ext>
            </a:extLst>
          </p:cNvPr>
          <p:cNvSpPr txBox="1"/>
          <p:nvPr/>
        </p:nvSpPr>
        <p:spPr>
          <a:xfrm>
            <a:off x="440679" y="2246470"/>
            <a:ext cx="672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201 pravovaljana prijava novinarskog projekta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najbolje ocijenjeno 90 projekata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ostvaren 81 projekt </a:t>
            </a:r>
          </a:p>
          <a:p>
            <a:r>
              <a:rPr lang="hr-HR" dirty="0"/>
              <a:t> </a:t>
            </a:r>
          </a:p>
          <a:p>
            <a:pPr marL="285750" indent="-285750">
              <a:buFontTx/>
              <a:buChar char="-"/>
            </a:pPr>
            <a:r>
              <a:rPr lang="hr-HR" dirty="0"/>
              <a:t>544 objavljenih članaka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8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4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49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49941-3E77-F371-79C4-4C8E0B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2461689" cy="934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dirty="0">
                <a:effectLst/>
                <a:latin typeface="Montserrat" panose="00000500000000000000" pitchFamily="2" charset="-18"/>
              </a:rPr>
              <a:t>2022.</a:t>
            </a:r>
            <a:endParaRPr lang="en-US" sz="6000" dirty="0">
              <a:latin typeface="Montserrat" panose="00000500000000000000" pitchFamily="2" charset="-18"/>
            </a:endParaRPr>
          </a:p>
        </p:txBody>
      </p:sp>
      <p:cxnSp>
        <p:nvCxnSpPr>
          <p:cNvPr id="62" name="Straight Connector 51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3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024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5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A2F30D-7486-C887-FF8C-89AE9B5CECF0}"/>
              </a:ext>
            </a:extLst>
          </p:cNvPr>
          <p:cNvSpPr txBox="1"/>
          <p:nvPr/>
        </p:nvSpPr>
        <p:spPr>
          <a:xfrm>
            <a:off x="423553" y="2379162"/>
            <a:ext cx="60989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157 pravovaljanih prijava novinarskog projekta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najbolje ocijenjeno 115 projekata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ostvareno 107 projekata</a:t>
            </a:r>
          </a:p>
          <a:p>
            <a:r>
              <a:rPr lang="hr-HR" dirty="0"/>
              <a:t> </a:t>
            </a:r>
          </a:p>
          <a:p>
            <a:pPr marL="285750" indent="-285750">
              <a:buFontTx/>
              <a:buChar char="-"/>
            </a:pPr>
            <a:r>
              <a:rPr lang="hr-HR" dirty="0"/>
              <a:t>687 objavljenih članaka</a:t>
            </a:r>
            <a:endParaRPr lang="en-US" dirty="0"/>
          </a:p>
        </p:txBody>
      </p:sp>
      <p:pic>
        <p:nvPicPr>
          <p:cNvPr id="6" name="Picture 5" descr="A picture containing text, screenshot, dome, design&#10;&#10;Description automatically generated">
            <a:extLst>
              <a:ext uri="{FF2B5EF4-FFF2-40B4-BE49-F238E27FC236}">
                <a16:creationId xmlns:a16="http://schemas.microsoft.com/office/drawing/2014/main" id="{086703E8-0F40-63F6-4615-72FB9A4C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51" y="846860"/>
            <a:ext cx="3630261" cy="51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4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49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49941-3E77-F371-79C4-4C8E0B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2461689" cy="934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>
                <a:effectLst/>
                <a:latin typeface="Montserrat" panose="00000500000000000000" pitchFamily="2" charset="-18"/>
              </a:rPr>
              <a:t>202</a:t>
            </a:r>
            <a:r>
              <a:rPr lang="hr-HR" sz="6000" b="1">
                <a:effectLst/>
                <a:latin typeface="Montserrat" panose="00000500000000000000" pitchFamily="2" charset="-18"/>
              </a:rPr>
              <a:t>3</a:t>
            </a:r>
            <a:r>
              <a:rPr lang="en-US" sz="6000" b="1">
                <a:effectLst/>
                <a:latin typeface="Montserrat" panose="00000500000000000000" pitchFamily="2" charset="-18"/>
              </a:rPr>
              <a:t>.</a:t>
            </a:r>
            <a:endParaRPr lang="en-US" sz="6000" dirty="0">
              <a:latin typeface="Montserrat" panose="00000500000000000000" pitchFamily="2" charset="-18"/>
            </a:endParaRPr>
          </a:p>
        </p:txBody>
      </p:sp>
      <p:cxnSp>
        <p:nvCxnSpPr>
          <p:cNvPr id="62" name="Straight Connector 51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3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024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5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A2F30D-7486-C887-FF8C-89AE9B5CECF0}"/>
              </a:ext>
            </a:extLst>
          </p:cNvPr>
          <p:cNvSpPr txBox="1"/>
          <p:nvPr/>
        </p:nvSpPr>
        <p:spPr>
          <a:xfrm>
            <a:off x="423553" y="2379162"/>
            <a:ext cx="60989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198 pravovaljanih prijava novinarskog projekta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najbolje ocijenjeno 118 projekata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ostvareno 114 projekata</a:t>
            </a:r>
          </a:p>
          <a:p>
            <a:r>
              <a:rPr lang="hr-HR" dirty="0"/>
              <a:t> </a:t>
            </a:r>
          </a:p>
          <a:p>
            <a:pPr marL="285750" indent="-285750">
              <a:buFontTx/>
              <a:buChar char="-"/>
            </a:pPr>
            <a:r>
              <a:rPr lang="hr-HR" dirty="0"/>
              <a:t>722 objavljena članka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Zbornik izabranih radova – priprema u tijeku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D8630-80AE-337F-67C6-7BA3B211E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10" y="2171700"/>
            <a:ext cx="3822902" cy="1736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59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43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7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49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49941-3E77-F371-79C4-4C8E0B73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2461689" cy="934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dirty="0">
                <a:effectLst/>
                <a:latin typeface="Montserrat" panose="00000500000000000000" pitchFamily="2" charset="-18"/>
              </a:rPr>
              <a:t>202</a:t>
            </a:r>
            <a:r>
              <a:rPr lang="hr-HR" sz="6000" b="1" dirty="0">
                <a:latin typeface="Montserrat" panose="00000500000000000000" pitchFamily="2" charset="-18"/>
              </a:rPr>
              <a:t>4</a:t>
            </a:r>
            <a:r>
              <a:rPr lang="en-US" sz="6000" b="1" dirty="0">
                <a:effectLst/>
                <a:latin typeface="Montserrat" panose="00000500000000000000" pitchFamily="2" charset="-18"/>
              </a:rPr>
              <a:t>.</a:t>
            </a:r>
            <a:endParaRPr lang="en-US" sz="6000" dirty="0">
              <a:latin typeface="Montserrat" panose="00000500000000000000" pitchFamily="2" charset="-18"/>
            </a:endParaRPr>
          </a:p>
        </p:txBody>
      </p:sp>
      <p:cxnSp>
        <p:nvCxnSpPr>
          <p:cNvPr id="62" name="Straight Connector 51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3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024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5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A2F30D-7486-C887-FF8C-89AE9B5CECF0}"/>
              </a:ext>
            </a:extLst>
          </p:cNvPr>
          <p:cNvSpPr txBox="1"/>
          <p:nvPr/>
        </p:nvSpPr>
        <p:spPr>
          <a:xfrm>
            <a:off x="423553" y="2379162"/>
            <a:ext cx="609895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u tijeku priprema Javnog poziva za ugovaranje novinarskih radova u elektroničkim publikacijama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očekuje se donošenje odluke Vijeća za elektroničke medije o raspisivanju Javnog poziva 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zainteresirani trebaju pratiti mrežnu stranicu AEM na poveznicama: 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966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</a:t>
            </a:r>
            <a:endParaRPr lang="hr-HR" dirty="0">
              <a:solidFill>
                <a:srgbClr val="996633"/>
              </a:solidFill>
            </a:endParaRPr>
          </a:p>
          <a:p>
            <a:pPr marL="285750" indent="-285750">
              <a:buFontTx/>
              <a:buChar char="-"/>
            </a:pPr>
            <a:endParaRPr lang="hr-HR" dirty="0">
              <a:solidFill>
                <a:srgbClr val="996633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rgbClr val="9966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https://www.aem.hr/kategorija/kvalitetno-novinarstvo-2024/</a:t>
            </a:r>
            <a:endParaRPr lang="hr-HR" dirty="0">
              <a:solidFill>
                <a:srgbClr val="996633"/>
              </a:solidFill>
            </a:endParaRP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315E007D-CD5C-422D-44B1-75854D92E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24" y="3061409"/>
            <a:ext cx="4080399" cy="9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3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59CB-1928-C226-ACD9-BC223059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631954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Iz narativnih izvještaja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41AC6-9723-A8B6-E4A5-986ACE1999A7}"/>
              </a:ext>
            </a:extLst>
          </p:cNvPr>
          <p:cNvSpPr txBox="1"/>
          <p:nvPr/>
        </p:nvSpPr>
        <p:spPr>
          <a:xfrm>
            <a:off x="669154" y="1446187"/>
            <a:ext cx="10685385" cy="457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Agencija je </a:t>
            </a: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[projektom]</a:t>
            </a: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još jednom upozorila na važnost relevantnih novinarskih tema bez senzacije i žutila.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[je]</a:t>
            </a: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sjajna prilika za sve novinarke i novinare, a posebno za freelancere.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Ovim [programom] nam se daje prilika da se uistinu bavimo novinarskim istraživačkim radom.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Agencija za elektroničke medije odlično provodi sve aspekte Programa, poštujući zadane rokove i komunicirajući jasno i pravodobno.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Mogu samo izraziti svoje zadovoljstvo što ljudi s profesionalnim ugledom i integritetom odlučuju o ovakvim projektima.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700" i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Tekstovi su izuzetno čitani, među najčitanijima, tih dana na portalu (...). Reakcije publike su vrlo pozitivne.</a:t>
            </a:r>
            <a:endParaRPr lang="hr-HR" sz="17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67B5-F167-15E2-9936-AAB525E3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560932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Montserrat" panose="00000500000000000000" pitchFamily="2" charset="-18"/>
                <a:cs typeface="Times New Roman" panose="02020603050405020304" pitchFamily="18" charset="0"/>
              </a:rPr>
              <a:t>Naglasci s predstavljanja zbornika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EB6D9-7F13-7C3C-2F9A-88D52AC5B547}"/>
              </a:ext>
            </a:extLst>
          </p:cNvPr>
          <p:cNvSpPr txBox="1"/>
          <p:nvPr/>
        </p:nvSpPr>
        <p:spPr>
          <a:xfrm>
            <a:off x="642521" y="1278384"/>
            <a:ext cx="11164780" cy="5221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Doc. dr. sc. Jelena Jurišić</a:t>
            </a:r>
            <a:r>
              <a:rPr lang="hr-HR" sz="1800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 (FHS) </a:t>
            </a:r>
            <a:endParaRPr lang="hr-H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Ovaj zbornik u prvi mah čitatelja vraća barem dva-tri desetljeća unatrag, u vremena kada smo dan započinjali čitanjem dnevnih novina i trošili na to nekoliko puta više od 3-5 minuta, koliko se danas u prosjeku informiramo.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800" b="1" kern="100" dirty="0">
              <a:solidFill>
                <a:srgbClr val="444444"/>
              </a:solidFill>
              <a:effectLst/>
              <a:latin typeface="Monserrat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Doc. dr. sc. Anto Mikić</a:t>
            </a:r>
            <a:r>
              <a:rPr lang="hr-HR" sz="1800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 (HKS)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Uistinu, čitajući novinarske tekstove koji su u njemu sabrani, čovjek bi pomislio da u novinarstvu, zapravo, nikakve krize nema. Toliko zanimljivih, relevantnih novinarskih priča; tako široka lepeza novinarskih žanrova; koliko sjajnih autora …</a:t>
            </a:r>
            <a:endParaRPr lang="hr-HR" sz="80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 </a:t>
            </a:r>
            <a:endParaRPr lang="hr-HR" sz="80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Izv. prof. dr. sc. Enes Kulenović</a:t>
            </a:r>
            <a:r>
              <a:rPr lang="hr-HR" sz="1800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 (FPZG)</a:t>
            </a:r>
            <a:endParaRPr lang="hr-HR" i="1" kern="100" dirty="0">
              <a:solidFill>
                <a:srgbClr val="444444"/>
              </a:solidFill>
              <a:latin typeface="Monserrat"/>
              <a:ea typeface="Calibri" panose="020F050202020403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Važno je, kroz prepoznavanje i poticanje novinarske izvrsnosti, podsjetiti javnost na značaj novinarskog profesionalizma u očuvanju naših demokratskih vrijednosti.        </a:t>
            </a:r>
            <a:endParaRPr lang="hr-HR" sz="80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 </a:t>
            </a:r>
            <a:endParaRPr lang="hr-HR" sz="80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Prof. dr.sc. Danijel Labaš </a:t>
            </a:r>
            <a:r>
              <a:rPr lang="hr-HR" sz="1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(HKS)</a:t>
            </a:r>
            <a:endParaRPr lang="hr-HR" sz="120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i="1" kern="100" dirty="0">
                <a:solidFill>
                  <a:srgbClr val="444444"/>
                </a:solidFill>
                <a:effectLst/>
                <a:latin typeface="Monserrat"/>
                <a:ea typeface="Calibri" panose="020F0502020204030204" pitchFamily="34" charset="0"/>
                <a:cs typeface="Open Sans" panose="020B0606030504020204" pitchFamily="34" charset="0"/>
              </a:rPr>
              <a:t>Tekstove (…) doživljavam i kao doprinos jačanju kritičke svijesti i medijske pismenosti publike koju treba navikavati na ovako kvalitetne tekstove, a odvikavati od površnih nekvalitetnih tekstova kojima smo svakodnevno zatrpani</a:t>
            </a:r>
            <a:endParaRPr lang="hr-HR" sz="1200" kern="100" dirty="0">
              <a:solidFill>
                <a:srgbClr val="44444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0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4709-7025-096C-E29B-730BCC4F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16" y="1884350"/>
            <a:ext cx="5400847" cy="1161836"/>
          </a:xfrm>
        </p:spPr>
        <p:txBody>
          <a:bodyPr>
            <a:normAutofit/>
          </a:bodyPr>
          <a:lstStyle/>
          <a:p>
            <a:r>
              <a:rPr lang="hr-HR" b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Hvala na pozornosti!</a:t>
            </a:r>
            <a:endParaRPr lang="en-US" dirty="0"/>
          </a:p>
        </p:txBody>
      </p:sp>
      <p:pic>
        <p:nvPicPr>
          <p:cNvPr id="3" name="Picture 2" descr="Icon">
            <a:extLst>
              <a:ext uri="{FF2B5EF4-FFF2-40B4-BE49-F238E27FC236}">
                <a16:creationId xmlns:a16="http://schemas.microsoft.com/office/drawing/2014/main" id="{9972526B-2C14-3406-603F-AD1AD1CEF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1" y="3943381"/>
            <a:ext cx="3478844" cy="8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936C-4BF8-9DC3-8BA7-54F9A1B0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516544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Montserrat" panose="00000500000000000000" pitchFamily="2" charset="-18"/>
                <a:cs typeface="Times New Roman" panose="02020603050405020304" pitchFamily="18" charset="0"/>
              </a:rPr>
              <a:t>Program ugovaranja novinarskih radova u elektroničkim publikacijama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97AE5-C627-7A17-2B79-B3733DE59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9" y="4780390"/>
            <a:ext cx="2994270" cy="13601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00F64-F7EA-6B8F-20BE-8C126DB0FF05}"/>
              </a:ext>
            </a:extLst>
          </p:cNvPr>
          <p:cNvSpPr txBox="1"/>
          <p:nvPr/>
        </p:nvSpPr>
        <p:spPr>
          <a:xfrm>
            <a:off x="571499" y="1421104"/>
            <a:ext cx="112446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2020. - Agencija za elektroničke medije – projekt poticanja novinarske izvrsnosti</a:t>
            </a:r>
          </a:p>
          <a:p>
            <a:endParaRPr lang="hr-HR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dodjela bespovratnih sredstava novinarima i novinarkama</a:t>
            </a:r>
          </a:p>
          <a:p>
            <a:endParaRPr lang="hr-HR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novinarski radovi i istraživanja na teme koje su od javnog interesa</a:t>
            </a:r>
          </a:p>
          <a:p>
            <a:endParaRPr lang="hr-HR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objavljeni u elektroničkim publikacijama </a:t>
            </a:r>
          </a:p>
          <a:p>
            <a:pPr marL="285750" indent="-285750">
              <a:buFontTx/>
              <a:buChar char="-"/>
            </a:pPr>
            <a:endParaRPr lang="hr-HR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 2022. </a:t>
            </a: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Ministarstvo kulture i medija – povećanje bespovratnih sredstva </a:t>
            </a: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 pola milijuna kuna</a:t>
            </a:r>
          </a:p>
          <a:p>
            <a:endParaRPr lang="hr-HR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Ministarstvo uprave i pravosuđa – uvrštenje projekta u Strategiju sprječavanja korupcije</a:t>
            </a:r>
          </a:p>
        </p:txBody>
      </p:sp>
      <p:pic>
        <p:nvPicPr>
          <p:cNvPr id="9" name="Picture 8" descr="Icon">
            <a:extLst>
              <a:ext uri="{FF2B5EF4-FFF2-40B4-BE49-F238E27FC236}">
                <a16:creationId xmlns:a16="http://schemas.microsoft.com/office/drawing/2014/main" id="{4FFFBB14-B243-70EF-3C8F-39726D04B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37" y="5069114"/>
            <a:ext cx="4080399" cy="9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601-EF6C-4482-A2AC-AC0BDE9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81408"/>
            <a:ext cx="6228795" cy="36933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Davatelj bespovratnih sredstava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88B13-BF62-F4E0-7847-CD9DBC09232E}"/>
              </a:ext>
            </a:extLst>
          </p:cNvPr>
          <p:cNvSpPr txBox="1"/>
          <p:nvPr/>
        </p:nvSpPr>
        <p:spPr>
          <a:xfrm>
            <a:off x="513794" y="1063399"/>
            <a:ext cx="11164409" cy="178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6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Agencija za elektroničke medije - planirana u Financijskom planu AEM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6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osigurana sukladno Uredbi o kriterijima za utvrđivanje korisnika i načinu raspodjele dijela prihoda od igara na sreću</a:t>
            </a:r>
            <a:endParaRPr lang="hr-HR" sz="16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6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namijenjena financiranju autorskih novinarskih radova nastalih i objavljenih u elektroničkim publikacijama od dana donošenja odluke o dodjeli sredstava do 30. studenoga 2024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FBC9E-DD15-D1C5-9900-F779FD6020B0}"/>
              </a:ext>
            </a:extLst>
          </p:cNvPr>
          <p:cNvSpPr txBox="1"/>
          <p:nvPr/>
        </p:nvSpPr>
        <p:spPr>
          <a:xfrm>
            <a:off x="705775" y="2956482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Iznos sredstava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4C20F-EC4D-6B7D-7BBC-50383EA539AB}"/>
              </a:ext>
            </a:extLst>
          </p:cNvPr>
          <p:cNvSpPr txBox="1"/>
          <p:nvPr/>
        </p:nvSpPr>
        <p:spPr>
          <a:xfrm>
            <a:off x="629202" y="3418147"/>
            <a:ext cx="10933591" cy="29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 2024. godinu, sukladno Uredbi (NN 32/24): u tijeku je utvrđivanje točnog ukupnog iznosa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raspon iznosa koji mogu biti dodijeljeni – </a:t>
            </a: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nakon utvr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đivanja ukupnog iznosa                      </a:t>
            </a:r>
            <a:r>
              <a:rPr lang="hr-HR" sz="14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(2023. godine najniži iznos je bio 1.600,00 € bruto II, odnosno najviši 4.000,00 € bruto II)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iznosi dodijeljeni prethodnih godina: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2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2020. – 1.000.000,00 kuna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2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2021. – 983.213,00 kuna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2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2022. – 1.500.000,00 kuna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2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2023. - </a:t>
            </a:r>
            <a:r>
              <a:rPr lang="hr-HR" sz="12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200.000,00 €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7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24E-3352-BE34-807B-0F3EA081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534299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 što se dodjeljuju sredstva?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247B4-7008-686B-E8B2-BDF68D24C383}"/>
              </a:ext>
            </a:extLst>
          </p:cNvPr>
          <p:cNvSpPr txBox="1"/>
          <p:nvPr/>
        </p:nvSpPr>
        <p:spPr>
          <a:xfrm>
            <a:off x="571501" y="1314247"/>
            <a:ext cx="11048999" cy="471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novinarima/kama za najbolje ocijenjene novinarske radove i istraživanja na teme koje su od javnog interesa iz područja:</a:t>
            </a: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kulture, obrazovanja, industrije zabave, zdravstva, gospodarstva, sporta, promicanja tjelesne kulture i zdravog načina života, lokalnih tema (komunalna, socijalna i druga pitanja od značaja za lokalnu zajednicu), spremnosti Republike Hrvatske na suočavanja s kriznim situacijama i elementarnim nepogodama, ekumenizma i religije, ranjivih skupina (djeca i mladi, treća životna dob, osobe s invaliditetom), ljudskih prava i prava manjina u društvu, položaja žena u društvu i njihovog osnaživanja, odnosa Republike Hrvatske prema njenim građanima u dijaspori, međunarodnih odnosa, Europske unije i EU politike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14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autori/ice prijavljuju koncept novinarskog rada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isplata nakon ostvarenja i objave projekta te usvajanja narativnog izvještaja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4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8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24E-3352-BE34-807B-0F3EA081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2" y="4250454"/>
            <a:ext cx="11049000" cy="534299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Rezultati prva četiri ciklusa (</a:t>
            </a:r>
            <a:r>
              <a:rPr lang="hr-HR" sz="2700" b="1" dirty="0">
                <a:latin typeface="Montserrat" panose="00000500000000000000" pitchFamily="2" charset="-18"/>
              </a:rPr>
              <a:t>2020. – 2023.) </a:t>
            </a:r>
            <a:br>
              <a:rPr lang="en-US" sz="27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b="1" dirty="0">
              <a:latin typeface="Montserrat" panose="00000500000000000000" pitchFamily="2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247B4-7008-686B-E8B2-BDF68D24C383}"/>
              </a:ext>
            </a:extLst>
          </p:cNvPr>
          <p:cNvSpPr txBox="1"/>
          <p:nvPr/>
        </p:nvSpPr>
        <p:spPr>
          <a:xfrm>
            <a:off x="419100" y="1091565"/>
            <a:ext cx="11048999" cy="2985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pći cilj - poticanje novinarske izvrsnosti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posebni ciljevi - dodatni angažman novinarki i novinara i dubinsko istraživanje tema od javnog interesa; jačanje kritičkog kapaciteta i društvenog utjecaja elektroničkih publikacija; širenje informativnog opsega (broja tema) i relevantnosti sadržaja (pozadine informacija) elektroničkih publikacija; istinito i razborito izvještavanje; profesionalizacija novinarskog i autorskog rada u elektroničkim publikacijama; nagrađivanje i motiviranje novinara/ki za vrhunski autorski rad; jačanje autonomije novinara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06063-FB15-AA40-85F5-FE28E2234D68}"/>
              </a:ext>
            </a:extLst>
          </p:cNvPr>
          <p:cNvSpPr txBox="1"/>
          <p:nvPr/>
        </p:nvSpPr>
        <p:spPr>
          <a:xfrm>
            <a:off x="642522" y="4630986"/>
            <a:ext cx="10422384" cy="154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</a:rPr>
              <a:t>sudjelovalo 416 novinarki i novinara te 157 elektroničkih publikacija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</a:rPr>
              <a:t>ukupno dodijeljeno 663.000,00 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hr-HR" dirty="0">
                <a:latin typeface="Montserrat" panose="00000500000000000000" pitchFamily="2" charset="-18"/>
              </a:rPr>
              <a:t>za 409 projekata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</a:rPr>
              <a:t>ostvarena 384 novinarska projekta s 2572 članka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EF2E15-565E-FA7F-1128-F4AEB4BE0775}"/>
              </a:ext>
            </a:extLst>
          </p:cNvPr>
          <p:cNvSpPr txBox="1">
            <a:spLocks/>
          </p:cNvSpPr>
          <p:nvPr/>
        </p:nvSpPr>
        <p:spPr>
          <a:xfrm>
            <a:off x="500479" y="650830"/>
            <a:ext cx="11049000" cy="534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hr-HR" sz="2400" b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Ciljevi koji se dodjelom sredstava žele ostvariti</a:t>
            </a:r>
            <a:br>
              <a:rPr lang="en-US" sz="24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9376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601-EF6C-4482-A2AC-AC0BDE9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99884"/>
            <a:ext cx="5926954" cy="369332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Tko se može prijaviti na Javni poziv?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88B13-BF62-F4E0-7847-CD9DBC09232E}"/>
              </a:ext>
            </a:extLst>
          </p:cNvPr>
          <p:cNvSpPr txBox="1"/>
          <p:nvPr/>
        </p:nvSpPr>
        <p:spPr>
          <a:xfrm>
            <a:off x="571500" y="1151042"/>
            <a:ext cx="11164409" cy="838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novinari/ke, hrvatski/e državljani/ke s prebivalištem u Republici Hrvatskoj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 jednu od tema – minimalno 5, maksimalno 10 tekstova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FBC9E-DD15-D1C5-9900-F779FD6020B0}"/>
              </a:ext>
            </a:extLst>
          </p:cNvPr>
          <p:cNvSpPr txBox="1"/>
          <p:nvPr/>
        </p:nvSpPr>
        <p:spPr>
          <a:xfrm>
            <a:off x="571500" y="2431743"/>
            <a:ext cx="72586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Uloga elektroničkih publikacija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4C20F-EC4D-6B7D-7BBC-50383EA539AB}"/>
              </a:ext>
            </a:extLst>
          </p:cNvPr>
          <p:cNvSpPr txBox="1"/>
          <p:nvPr/>
        </p:nvSpPr>
        <p:spPr>
          <a:xfrm>
            <a:off x="629204" y="3109195"/>
            <a:ext cx="10933591" cy="268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ovinari/ke predlažu temu uredništvu bilo koje elektroničke publikacije upisane u Knjigu pružatelja elektroničkih publikacija koju vodi Agencija za elektroničke medije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glavni urednik elektroničke publikacije supotpisuje Opću prijavnicu i Koncept novinarskog rada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odgovorna osoba pružatelja elektroničke </a:t>
            </a:r>
            <a:r>
              <a:rPr lang="hr-HR" sz="180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publikacije supotpisuje 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Pismo namjere objavljivanja novinarskih radova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jedna elektronička publikacija može podržati projekte najviše tri novinara/ke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5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601-EF6C-4482-A2AC-AC0BDE91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91" y="663983"/>
            <a:ext cx="4595303" cy="369332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Povjerenstvo za ocjenjivanje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88B13-BF62-F4E0-7847-CD9DBC09232E}"/>
              </a:ext>
            </a:extLst>
          </p:cNvPr>
          <p:cNvSpPr txBox="1"/>
          <p:nvPr/>
        </p:nvSpPr>
        <p:spPr>
          <a:xfrm>
            <a:off x="452762" y="1101761"/>
            <a:ext cx="11164409" cy="205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7 članica i članova – ugledni profesionalci, predstavnici </a:t>
            </a: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novinarskih 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udruga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predsjednica – Anita Malenica, članica Vijeća za elektroničke medije</a:t>
            </a:r>
            <a:endParaRPr lang="hr-HR" sz="18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kriteriji za ocjenjivanje 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 Programu ugovaranja novinarskih radova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evaluira, ocjenjuje i najbolje ocijenjene projekte predlaže Vijeću za elektroničke medije koje donosi odluku </a:t>
            </a:r>
            <a:r>
              <a:rPr lang="en-US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dodjeli bespovratnih sredstava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FBC9E-DD15-D1C5-9900-F779FD6020B0}"/>
              </a:ext>
            </a:extLst>
          </p:cNvPr>
          <p:cNvSpPr txBox="1"/>
          <p:nvPr/>
        </p:nvSpPr>
        <p:spPr>
          <a:xfrm>
            <a:off x="571499" y="3198167"/>
            <a:ext cx="8439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Ostvarenje projekta i isplata sredstava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4C20F-EC4D-6B7D-7BBC-50383EA539AB}"/>
              </a:ext>
            </a:extLst>
          </p:cNvPr>
          <p:cNvSpPr txBox="1"/>
          <p:nvPr/>
        </p:nvSpPr>
        <p:spPr>
          <a:xfrm>
            <a:off x="452762" y="3830284"/>
            <a:ext cx="10933591" cy="339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sz="18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Agencija za elektroničke medije s odabranim korisnicima sredstava (autorima/icama) potpisuje ugovore o autorskom djelu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autori/ce se obvezuju objaviti svoj novinarski projekt sukladno pravilima                 (minimalan i maksimalan rok, oznaka na člancima)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 objavi novinarskog rada dostavljaju AEM narativni izvještaj s priloženim člancima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nakon odobrenja Povjerenstva,</a:t>
            </a:r>
            <a:r>
              <a:rPr lang="en-US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Vijeće za elektroničke medije donosi odluku o isplati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hr-HR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0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A0B7-C66C-FB4F-7D0A-7A507ECF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835123"/>
          </a:xfrm>
        </p:spPr>
        <p:txBody>
          <a:bodyPr>
            <a:normAutofit/>
          </a:bodyPr>
          <a:lstStyle/>
          <a:p>
            <a:r>
              <a:rPr lang="hr-HR" sz="24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Trajna dostupnost ostvarenih projekata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402DD-A9F7-E63A-8400-C67C79366229}"/>
              </a:ext>
            </a:extLst>
          </p:cNvPr>
          <p:cNvSpPr txBox="1"/>
          <p:nvPr/>
        </p:nvSpPr>
        <p:spPr>
          <a:xfrm>
            <a:off x="753848" y="2434387"/>
            <a:ext cx="8831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96633"/>
                </a:solidFill>
                <a:latin typeface="Montserrat" panose="00000500000000000000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https://www.aem.hr/blog/2016/11/20/kvalitetno-novinarstvo/</a:t>
            </a:r>
            <a:endParaRPr lang="hr-HR" sz="1600" dirty="0">
              <a:solidFill>
                <a:srgbClr val="996633"/>
              </a:solidFill>
              <a:latin typeface="Montserrat" panose="00000500000000000000" pitchFamily="2" charset="-18"/>
            </a:endParaRPr>
          </a:p>
          <a:p>
            <a:endParaRPr lang="en-US" sz="1600" dirty="0">
              <a:solidFill>
                <a:srgbClr val="996633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C8EE0-7728-D67D-3FFE-D6F6FE51890C}"/>
              </a:ext>
            </a:extLst>
          </p:cNvPr>
          <p:cNvSpPr txBox="1"/>
          <p:nvPr/>
        </p:nvSpPr>
        <p:spPr>
          <a:xfrm>
            <a:off x="792227" y="3277557"/>
            <a:ext cx="8449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F743A"/>
                </a:solidFill>
                <a:latin typeface="Montserrat" panose="000005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https://www.aem.hr/blog/2020/08/28/podstranica-kvalitetno-novinarstvo-2</a:t>
            </a:r>
            <a:r>
              <a:rPr lang="en-US" sz="1600" dirty="0">
                <a:solidFill>
                  <a:srgbClr val="996633"/>
                </a:solidFill>
                <a:latin typeface="Montserrat" panose="000005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sz="1600" dirty="0">
              <a:solidFill>
                <a:srgbClr val="996633"/>
              </a:solidFill>
              <a:latin typeface="Montserrat" panose="00000500000000000000" pitchFamily="2" charset="-18"/>
            </a:endParaRPr>
          </a:p>
          <a:p>
            <a:endParaRPr lang="en-US" sz="1600" dirty="0">
              <a:solidFill>
                <a:srgbClr val="996633"/>
              </a:solidFill>
              <a:latin typeface="Montserrat" panose="00000500000000000000" pitchFamily="2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B2B2C-A5FC-0C55-2383-54BD74F1051D}"/>
              </a:ext>
            </a:extLst>
          </p:cNvPr>
          <p:cNvSpPr txBox="1"/>
          <p:nvPr/>
        </p:nvSpPr>
        <p:spPr>
          <a:xfrm>
            <a:off x="753848" y="1974748"/>
            <a:ext cx="4527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17457"/>
                </a:solidFill>
                <a:latin typeface="Montserrat" panose="00000500000000000000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Kvalitetno novinarstvo</a:t>
            </a:r>
            <a:endParaRPr lang="en-US" sz="2400" b="1" dirty="0">
              <a:solidFill>
                <a:srgbClr val="917457"/>
              </a:solidFill>
              <a:latin typeface="Montserrat" panose="00000500000000000000" pitchFamily="2" charset="-1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38D5F-6359-5EE5-E3FB-7B83A913CACA}"/>
              </a:ext>
            </a:extLst>
          </p:cNvPr>
          <p:cNvSpPr txBox="1"/>
          <p:nvPr/>
        </p:nvSpPr>
        <p:spPr>
          <a:xfrm>
            <a:off x="792227" y="2823765"/>
            <a:ext cx="25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96633"/>
                </a:solidFill>
                <a:latin typeface="Montserrat" panose="000005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</a:t>
            </a:r>
            <a:r>
              <a:rPr lang="hr-HR" sz="2400" b="1" dirty="0">
                <a:solidFill>
                  <a:srgbClr val="AF743A"/>
                </a:solidFill>
                <a:latin typeface="Montserrat" panose="000005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2400" b="1" dirty="0">
              <a:latin typeface="Montserrat" panose="00000500000000000000" pitchFamily="2" charset="-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0DCED-3DC5-72EE-3A01-30731A30E555}"/>
              </a:ext>
            </a:extLst>
          </p:cNvPr>
          <p:cNvSpPr txBox="1"/>
          <p:nvPr/>
        </p:nvSpPr>
        <p:spPr>
          <a:xfrm>
            <a:off x="734984" y="3681990"/>
            <a:ext cx="424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96633"/>
                </a:solidFill>
                <a:latin typeface="Montserrat" panose="00000500000000000000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  <a:r>
              <a:rPr lang="hr-HR" sz="2400" b="1" dirty="0">
                <a:solidFill>
                  <a:srgbClr val="AF743A"/>
                </a:solidFill>
                <a:latin typeface="Montserrat" panose="00000500000000000000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2400" b="1" dirty="0">
              <a:latin typeface="Montserrat" panose="00000500000000000000" pitchFamily="2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E8430-CEDD-52B4-1809-ACA139BF9ECE}"/>
              </a:ext>
            </a:extLst>
          </p:cNvPr>
          <p:cNvSpPr txBox="1"/>
          <p:nvPr/>
        </p:nvSpPr>
        <p:spPr>
          <a:xfrm>
            <a:off x="753848" y="4098757"/>
            <a:ext cx="7696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F743A"/>
                </a:solidFill>
                <a:latin typeface="Montserrat" panose="00000500000000000000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https://www.aem.hr/blog/2021/09/30/</a:t>
            </a:r>
            <a:r>
              <a:rPr lang="en-US" sz="1600" dirty="0">
                <a:solidFill>
                  <a:srgbClr val="996633"/>
                </a:solidFill>
                <a:latin typeface="Montserrat" panose="00000500000000000000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kvalitetno-novinarstvo-2021</a:t>
            </a:r>
            <a:r>
              <a:rPr lang="en-US" sz="1600" dirty="0">
                <a:solidFill>
                  <a:srgbClr val="AF743A"/>
                </a:solidFill>
                <a:latin typeface="Montserrat" panose="00000500000000000000" pitchFamily="2" charset="-1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sz="1600" dirty="0">
              <a:latin typeface="Montserrat" panose="00000500000000000000" pitchFamily="2" charset="-18"/>
            </a:endParaRPr>
          </a:p>
          <a:p>
            <a:endParaRPr lang="en-US" sz="1600" dirty="0">
              <a:latin typeface="Montserrat" panose="00000500000000000000" pitchFamily="2" charset="-1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5720F-90DF-7618-DC4C-632867AF1D16}"/>
              </a:ext>
            </a:extLst>
          </p:cNvPr>
          <p:cNvSpPr txBox="1"/>
          <p:nvPr/>
        </p:nvSpPr>
        <p:spPr>
          <a:xfrm>
            <a:off x="672036" y="4539663"/>
            <a:ext cx="23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96633"/>
                </a:solidFill>
                <a:latin typeface="Montserrat" panose="00000500000000000000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r>
              <a:rPr lang="hr-HR" sz="2400" b="1" dirty="0">
                <a:solidFill>
                  <a:srgbClr val="AF743A"/>
                </a:solidFill>
                <a:latin typeface="Montserrat" panose="00000500000000000000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2400" b="1" dirty="0">
              <a:latin typeface="Montserrat" panose="00000500000000000000" pitchFamily="2" charset="-1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56826-46B5-AEFD-90D3-573C32BDCCC8}"/>
              </a:ext>
            </a:extLst>
          </p:cNvPr>
          <p:cNvSpPr txBox="1"/>
          <p:nvPr/>
        </p:nvSpPr>
        <p:spPr>
          <a:xfrm>
            <a:off x="734982" y="4973939"/>
            <a:ext cx="7317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F743A"/>
                </a:solidFill>
                <a:latin typeface="Montserrat" panose="00000500000000000000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https://www.aem.hr/blog/2022/11/03/</a:t>
            </a:r>
            <a:r>
              <a:rPr lang="en-US" sz="1600" dirty="0">
                <a:solidFill>
                  <a:srgbClr val="996633"/>
                </a:solidFill>
                <a:latin typeface="Montserrat" panose="00000500000000000000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kvalitetno-novinarstvo-2022</a:t>
            </a:r>
            <a:r>
              <a:rPr lang="en-US" sz="1600" dirty="0">
                <a:solidFill>
                  <a:srgbClr val="AF743A"/>
                </a:solidFill>
                <a:latin typeface="Montserrat" panose="00000500000000000000" pitchFamily="2" charset="-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hr-HR" sz="1600" dirty="0">
              <a:latin typeface="Montserrat" panose="00000500000000000000" pitchFamily="2" charset="-18"/>
            </a:endParaRPr>
          </a:p>
          <a:p>
            <a:endParaRPr lang="en-US" sz="1600" dirty="0">
              <a:latin typeface="Montserrat" panose="00000500000000000000" pitchFamily="2" charset="-1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14D9B2-9455-2C24-0E50-85C9DE96F879}"/>
              </a:ext>
            </a:extLst>
          </p:cNvPr>
          <p:cNvSpPr txBox="1"/>
          <p:nvPr/>
        </p:nvSpPr>
        <p:spPr>
          <a:xfrm>
            <a:off x="692457" y="1176467"/>
            <a:ext cx="883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sz="1600" b="1" dirty="0">
                <a:latin typeface="Montserrat" panose="00000500000000000000" pitchFamily="2" charset="-18"/>
              </a:rPr>
              <a:t>Zbornik izabranih radova </a:t>
            </a:r>
            <a:r>
              <a:rPr lang="hr-HR" sz="1600" dirty="0">
                <a:latin typeface="Montserrat" panose="00000500000000000000" pitchFamily="2" charset="-18"/>
              </a:rPr>
              <a:t>– u tiskanom i elektroničkom (PDF) formatu</a:t>
            </a:r>
            <a:endParaRPr lang="en-US" sz="1600" dirty="0">
              <a:latin typeface="Montserrat" panose="00000500000000000000" pitchFamily="2" charset="-1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8EECA4-95EF-807D-DE1A-A54FB83ECA6D}"/>
              </a:ext>
            </a:extLst>
          </p:cNvPr>
          <p:cNvSpPr txBox="1"/>
          <p:nvPr/>
        </p:nvSpPr>
        <p:spPr>
          <a:xfrm>
            <a:off x="692457" y="1654927"/>
            <a:ext cx="7296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Montserrat" panose="00000500000000000000" pitchFamily="2" charset="-18"/>
              </a:rPr>
              <a:t>- </a:t>
            </a:r>
            <a:r>
              <a:rPr lang="hr-HR" sz="1600" b="1" dirty="0">
                <a:latin typeface="Montserrat" panose="00000500000000000000" pitchFamily="2" charset="-18"/>
              </a:rPr>
              <a:t>mrežna stranica </a:t>
            </a:r>
            <a:r>
              <a:rPr lang="hr-HR" sz="1600" dirty="0">
                <a:latin typeface="Montserrat" panose="00000500000000000000" pitchFamily="2" charset="-18"/>
              </a:rPr>
              <a:t>Agencije za elektroničke medije (aem.hr)</a:t>
            </a:r>
            <a:endParaRPr lang="en-US" sz="1600" dirty="0">
              <a:latin typeface="Montserrat" panose="00000500000000000000" pitchFamily="2" charset="-1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5413E-5BBD-1B1F-13C1-8D3B85358ED1}"/>
              </a:ext>
            </a:extLst>
          </p:cNvPr>
          <p:cNvSpPr txBox="1"/>
          <p:nvPr/>
        </p:nvSpPr>
        <p:spPr>
          <a:xfrm>
            <a:off x="734983" y="5713862"/>
            <a:ext cx="731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96633"/>
                </a:solidFill>
                <a:latin typeface="Montserrat" panose="00000500000000000000" pitchFamily="2" charset="-1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https://www.aem.hr/blog/2023/10/18/kvalitetno-novinarstvo-2023/</a:t>
            </a:r>
            <a:endParaRPr lang="hr-HR" sz="1600" dirty="0">
              <a:solidFill>
                <a:srgbClr val="996633"/>
              </a:solidFill>
              <a:latin typeface="Montserrat" panose="00000500000000000000" pitchFamily="2" charset="-18"/>
            </a:endParaRPr>
          </a:p>
          <a:p>
            <a:endParaRPr lang="en-US" sz="1600" dirty="0">
              <a:latin typeface="Montserrat" panose="00000500000000000000" pitchFamily="2" charset="-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20F61-F909-47BB-A920-E65C4BAD1E51}"/>
              </a:ext>
            </a:extLst>
          </p:cNvPr>
          <p:cNvSpPr txBox="1"/>
          <p:nvPr/>
        </p:nvSpPr>
        <p:spPr>
          <a:xfrm>
            <a:off x="672035" y="5295260"/>
            <a:ext cx="232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Montserrat" panose="00000500000000000000" pitchFamily="2" charset="-18"/>
                <a:hlinkClick r:id="rId5"/>
              </a:rPr>
              <a:t>2023.</a:t>
            </a:r>
            <a:endParaRPr lang="en-US" sz="2400" b="1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4088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6BC87E-DCC8-4E66-972D-A587756DF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8A298-2C1B-AD66-FF01-6C99F522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6108192" cy="7296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>
                <a:effectLst/>
                <a:latin typeface="Montserrat" panose="00000500000000000000" pitchFamily="2" charset="-18"/>
              </a:rPr>
              <a:t>2020.</a:t>
            </a:r>
            <a:endParaRPr lang="en-US" sz="6000" dirty="0">
              <a:latin typeface="Montserrat" panose="00000500000000000000" pitchFamily="2" charset="-1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45C962-0D68-4A01-9627-70DEBBC3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D89FBF-493B-4E7D-B511-7E40674F6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2576" y="571500"/>
            <a:ext cx="0" cy="57125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DEB88FA-08FC-C894-743F-347816098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1793" b="2"/>
          <a:stretch/>
        </p:blipFill>
        <p:spPr bwMode="auto">
          <a:xfrm>
            <a:off x="8010184" y="849841"/>
            <a:ext cx="3610316" cy="5158308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CC744E-5590-4542-B37F-B764470BF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6" y="6286500"/>
            <a:ext cx="11043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75C9C5-01C2-161A-C232-96EBEBC90CFA}"/>
              </a:ext>
            </a:extLst>
          </p:cNvPr>
          <p:cNvSpPr txBox="1"/>
          <p:nvPr/>
        </p:nvSpPr>
        <p:spPr>
          <a:xfrm>
            <a:off x="439445" y="2198308"/>
            <a:ext cx="60989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169 pravovaljanih prijava novinarskog projekta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najbolje ocijenjeno 86 projekata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ostvarena 82 projekta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619 objavljenih članaka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71770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1227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Batang</vt:lpstr>
      <vt:lpstr>Arial</vt:lpstr>
      <vt:lpstr>Avenir Next LT Pro Light</vt:lpstr>
      <vt:lpstr>Calibri</vt:lpstr>
      <vt:lpstr>Monserrat</vt:lpstr>
      <vt:lpstr>Montserrat</vt:lpstr>
      <vt:lpstr>AlignmentVTI</vt:lpstr>
      <vt:lpstr>PROJEKT POTICANJA NOVINARSKE IZVRSNOSTI</vt:lpstr>
      <vt:lpstr>Program ugovaranja novinarskih radova u elektroničkim publikacijama</vt:lpstr>
      <vt:lpstr>Davatelj bespovratnih sredstava</vt:lpstr>
      <vt:lpstr>Za što se dodjeljuju sredstva? </vt:lpstr>
      <vt:lpstr>Rezultati prva četiri ciklusa (2020. – 2023.)  </vt:lpstr>
      <vt:lpstr>Tko se može prijaviti na Javni poziv? </vt:lpstr>
      <vt:lpstr>Povjerenstvo za ocjenjivanje </vt:lpstr>
      <vt:lpstr>Trajna dostupnost ostvarenih projekata</vt:lpstr>
      <vt:lpstr>2020.</vt:lpstr>
      <vt:lpstr>2021.</vt:lpstr>
      <vt:lpstr>2022.</vt:lpstr>
      <vt:lpstr>2023.</vt:lpstr>
      <vt:lpstr>2024.</vt:lpstr>
      <vt:lpstr>Iz narativnih izvještaja</vt:lpstr>
      <vt:lpstr>Naglasci s predstavljanja zbornika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POTICANJA NOVINARSKE IZVRSNOSTI</dc:title>
  <dc:creator>Iva Zebec</dc:creator>
  <cp:lastModifiedBy>Iva Zebec</cp:lastModifiedBy>
  <cp:revision>39</cp:revision>
  <dcterms:created xsi:type="dcterms:W3CDTF">2023-03-28T11:11:33Z</dcterms:created>
  <dcterms:modified xsi:type="dcterms:W3CDTF">2024-03-21T14:09:08Z</dcterms:modified>
</cp:coreProperties>
</file>